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8" r:id="rId2"/>
    <p:sldId id="256" r:id="rId3"/>
    <p:sldId id="263" r:id="rId4"/>
    <p:sldId id="593" r:id="rId5"/>
    <p:sldId id="259" r:id="rId6"/>
    <p:sldId id="594" r:id="rId7"/>
    <p:sldId id="595" r:id="rId8"/>
    <p:sldId id="597" r:id="rId9"/>
    <p:sldId id="598" r:id="rId10"/>
    <p:sldId id="599" r:id="rId11"/>
    <p:sldId id="596" r:id="rId12"/>
    <p:sldId id="600" r:id="rId13"/>
    <p:sldId id="601" r:id="rId14"/>
    <p:sldId id="603" r:id="rId15"/>
    <p:sldId id="602" r:id="rId16"/>
    <p:sldId id="604" r:id="rId17"/>
    <p:sldId id="605" r:id="rId18"/>
    <p:sldId id="606" r:id="rId19"/>
    <p:sldId id="389" r:id="rId20"/>
  </p:sldIdLst>
  <p:sldSz cx="12192000" cy="6858000"/>
  <p:notesSz cx="6858000" cy="9144000"/>
  <p:embeddedFontLst>
    <p:embeddedFont>
      <p:font typeface="Apple Braille" pitchFamily="2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Hiragino Maru Gothic Pro W4" panose="020F0400000000000000" pitchFamily="34" charset="-128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7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64"/>
    <p:restoredTop sz="96197"/>
  </p:normalViewPr>
  <p:slideViewPr>
    <p:cSldViewPr snapToGrid="0" showGuides="1">
      <p:cViewPr varScale="1">
        <p:scale>
          <a:sx n="100" d="100"/>
          <a:sy n="100" d="100"/>
        </p:scale>
        <p:origin x="168" y="552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pple Braille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pple Braille" pitchFamily="2" charset="0"/>
              </a:defRPr>
            </a:lvl1pPr>
          </a:lstStyle>
          <a:p>
            <a:fld id="{7D017F88-21C3-2C43-BC88-7B8334A756E9}" type="datetimeFigureOut">
              <a:rPr lang="en-US" smtClean="0"/>
              <a:pPr/>
              <a:t>12/7/23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pple Braille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pple Braille" pitchFamily="2" charset="0"/>
              </a:defRPr>
            </a:lvl1pPr>
          </a:lstStyle>
          <a:p>
            <a:fld id="{338B30AE-2FC9-C848-9F3F-F1CC96E049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111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pple Braille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pple Braille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pple Braille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pple Braille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pple Braille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FC31F7-C910-C24C-99C8-6696C164C5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83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31C5A-C1C1-9543-A8D8-32281976EDA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86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DD64-229D-F8C8-4EE7-EC13D86F4D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9F95CB-7B17-3ED6-F246-125CB1D00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591C1-6C9E-2287-352F-EFCBE83B3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06D24-CC23-291E-D7E5-A33E1AEC1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D4DD5-85B8-C73C-E57E-FD63C5498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243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A06E3-D1C8-C1F3-C168-44A5816DC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963B57-B3C8-32D4-A0B0-C78D4B07B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FBC39-F09C-45DE-44B8-DB940E3E3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A344A-16A6-B2BD-AAE8-8578F2F2A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640B7-128C-304B-3616-6242525CC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489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4C0DEA-B129-802B-81D9-85684CD188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3AE2B9-345C-53FB-33F1-3A15383C5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553A9-AE6D-8E11-75D9-851448102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A493C-4114-52FA-8862-3FEDDA496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72BE3-CAE7-B5AA-5AEE-C8B8F09F6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90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99AC5-F4C8-A878-E8A0-1BB54A10E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D083A-C7C6-EBC8-1048-19FDD863E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E44CF-F858-E6F7-B47B-EE2F61572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D6A99-9849-3AA7-198F-7679F2B74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B457A-3AA9-E801-B620-9D21D836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819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A58AE-5717-A13A-55A8-F921FA238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D9F99-CBF4-AED5-56D3-36AAC2A92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ABDF8-3BEE-D54B-0F6D-CD2BB03D0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959D1-5957-05E9-D467-B1C88994C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61F55-697F-05DE-14D5-99F29023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05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EB961-26E7-F7E8-844B-31FBCC5C2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E36CC-9BC5-1170-EFBA-654C3FEE6C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19570E-8903-D3CE-EEC0-E5E573573C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73B5D-35E5-0A91-A63A-06D0089D9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14AB4B-6E3C-663B-7672-2C07DDB3A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14C28D-330A-8EDE-4BC7-46776CB87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53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35F2-D1C7-248F-D5DA-AFF38FDCA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85DCC-A43A-19BC-EE83-82849E58F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CB4BBB-2AFD-A154-8115-AE47FC0D4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CC5E83-3425-4D9C-C203-ECE51F1253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30A460-E832-5D5A-F5C1-07BFC68320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FE47E3-BF82-56DA-6A85-DBE527B2B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736170-D027-01C6-4E09-16D2E74D1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7BDB17-2C37-CAB9-CCA0-43734EA4A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929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9F51-79BB-A0C5-DF7A-FD09099ED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2C960-AC1C-66E2-26D3-DCB9D2BC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BCB7F5-C44A-B51E-C677-C61A178E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4EF65B-8E6F-366B-19DC-BE7333C4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13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1D5579-4F4A-C990-4FAA-80CF8788A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465309-5DDC-720D-F95D-B60502A2E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129F38-67BB-942A-C689-147199709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88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3AB56-29BD-B9B5-465E-CADF849F7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8579A-7DBD-7718-1D18-D855D6DDF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73057-BA44-4004-D8C5-4CE8B54F2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68CAF3-5B7C-881A-BF6B-AB7D62BE0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5EC108-5B0B-77A5-581C-A070D9336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E353D9-E39E-B1AD-25C0-B21B22C7F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271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2923C-8510-72AA-513D-06544D2FF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426912-8C35-1DFE-89A7-C155FE58C1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3CB5C-EF61-1D1C-C27B-69177C054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27CC47-22B7-54E4-1610-4B058A1EE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E67451-0C51-F8C4-EFCC-F496BA0E6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E3FEC-2258-1641-29A4-7C2492E7A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181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05D041-58C6-D702-6525-F9E825314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E7D54-4174-894C-4699-89508A586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CC3D4-016C-7C7B-CF91-C5747A24B0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pple Braille" pitchFamily="2" charset="0"/>
              </a:defRPr>
            </a:lvl1pPr>
          </a:lstStyle>
          <a:p>
            <a:fld id="{78207CB8-C20B-2341-83FD-4511AF2E0B52}" type="datetimeFigureOut">
              <a:rPr lang="en-US" smtClean="0"/>
              <a:pPr/>
              <a:t>12/7/23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70DBE-F225-6E47-FA0C-3DFFD10E7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pple Braille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47D03-316D-7325-9530-CE13FDEE14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pple Braille" pitchFamily="2" charset="0"/>
              </a:defRPr>
            </a:lvl1pPr>
          </a:lstStyle>
          <a:p>
            <a:fld id="{868C2C2E-3224-004E-9FD2-49198FCF3E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050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pple Braille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pple Braille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pple Braille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pple Braille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pple Braille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pple Braille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intelligencetest.com/questions/pattern-recognition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54EFA-A834-51E9-EC9E-F206E110F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I Begin…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8821D-782F-A48D-69D8-AB00F8AE1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I wanted to make the most out of this course and project, so I decided to use a subset of the data that I collected this semester, instead of using other data introduced throughout the course, to explore for any intriguing patterns. </a:t>
            </a:r>
          </a:p>
        </p:txBody>
      </p:sp>
    </p:spTree>
    <p:extLst>
      <p:ext uri="{BB962C8B-B14F-4D97-AF65-F5344CB8AC3E}">
        <p14:creationId xmlns:p14="http://schemas.microsoft.com/office/powerpoint/2010/main" val="2926543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375A0-35B6-46B6-C19D-0C1A6523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-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ACE87-CD67-A5B7-ADF7-28620BB4B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349401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dirty="0"/>
              <a:t>3. Participants rated the extent to which they perceived each factor as influencing their performance on the problem-solving task, using a 7-point Likert scale (1: </a:t>
            </a:r>
            <a:r>
              <a:rPr lang="en-US" i="1" dirty="0"/>
              <a:t>No effect</a:t>
            </a:r>
            <a:r>
              <a:rPr lang="en-US" dirty="0"/>
              <a:t>, 7: </a:t>
            </a:r>
            <a:r>
              <a:rPr lang="en-US" i="1" dirty="0"/>
              <a:t>Strong effect</a:t>
            </a:r>
            <a:r>
              <a:rPr lang="en-US" dirty="0"/>
              <a:t>)</a:t>
            </a:r>
          </a:p>
          <a:p>
            <a:pPr marL="0" indent="0">
              <a:lnSpc>
                <a:spcPct val="170000"/>
              </a:lnSpc>
              <a:buNone/>
            </a:pP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6072A29-594C-B472-8428-4F624D26BCF8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11DC202-74F1-88B5-ED20-D57AFF378039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6020B4-C073-76FE-B48D-1446F92E3A41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14FA52E-AA62-7841-0EB3-8BA63ADC237F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CE64F8-55FA-8B7E-5181-7F0834B7491B}"/>
              </a:ext>
            </a:extLst>
          </p:cNvPr>
          <p:cNvSpPr txBox="1"/>
          <p:nvPr/>
        </p:nvSpPr>
        <p:spPr>
          <a:xfrm>
            <a:off x="998390" y="4217929"/>
            <a:ext cx="5275410" cy="2111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0000"/>
              </a:lnSpc>
            </a:pPr>
            <a:r>
              <a:rPr lang="en-US" sz="2000" dirty="0">
                <a:latin typeface="Apple Braille" pitchFamily="2" charset="0"/>
              </a:rPr>
              <a:t>How well-rested you are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pple Braille" pitchFamily="2" charset="0"/>
              </a:rPr>
              <a:t>Level of effort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pple Braille" pitchFamily="2" charset="0"/>
              </a:rPr>
              <a:t>Difficulty of the task for most other people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pple Braille" pitchFamily="2" charset="0"/>
              </a:rPr>
              <a:t>Luck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BA1DFF-8482-043C-AAD0-F41B9E8C66FE}"/>
              </a:ext>
            </a:extLst>
          </p:cNvPr>
          <p:cNvSpPr txBox="1"/>
          <p:nvPr/>
        </p:nvSpPr>
        <p:spPr>
          <a:xfrm>
            <a:off x="6273800" y="4223457"/>
            <a:ext cx="6096000" cy="2111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0000"/>
              </a:lnSpc>
            </a:pPr>
            <a:r>
              <a:rPr lang="en-US" sz="2000" dirty="0">
                <a:latin typeface="Apple Braille" pitchFamily="2" charset="0"/>
              </a:rPr>
              <a:t>Your current mood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pple Braille" pitchFamily="2" charset="0"/>
              </a:rPr>
              <a:t>The testing conditions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pple Braille" pitchFamily="2" charset="0"/>
              </a:rPr>
              <a:t>Your lack of problem-solving skills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pple Braille" pitchFamily="2" charset="0"/>
              </a:rPr>
              <a:t>Difficulty of the task specifically for me</a:t>
            </a:r>
          </a:p>
        </p:txBody>
      </p:sp>
    </p:spTree>
    <p:extLst>
      <p:ext uri="{BB962C8B-B14F-4D97-AF65-F5344CB8AC3E}">
        <p14:creationId xmlns:p14="http://schemas.microsoft.com/office/powerpoint/2010/main" val="237772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0CBB3-1A0E-37CC-FD29-7E12174BC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Current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3DD53-1089-D961-173B-754AEB964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Consists of 8 columns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Each represents different attribution sources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5EA3266-7B66-7A0A-2242-DAC43525CCD8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33C8E9F-A80C-0841-8706-D4AAA0D1B771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53B7F44-AE9B-7257-3295-C5AB54CEBB2E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EDC2D8-8E83-1090-AAED-B05B3A82D4F9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D400C4-BA10-989F-652A-B5D8C6ED53AE}"/>
              </a:ext>
            </a:extLst>
          </p:cNvPr>
          <p:cNvSpPr txBox="1"/>
          <p:nvPr/>
        </p:nvSpPr>
        <p:spPr>
          <a:xfrm>
            <a:off x="998390" y="3429000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>
                <a:latin typeface="Apple Braille" pitchFamily="2" charset="0"/>
              </a:rPr>
              <a:t>Attrib_1: How well-rested you are</a:t>
            </a:r>
          </a:p>
          <a:p>
            <a:pPr marL="0" indent="0">
              <a:buNone/>
            </a:pPr>
            <a:r>
              <a:rPr lang="en-US" sz="2000" dirty="0">
                <a:latin typeface="Apple Braille" pitchFamily="2" charset="0"/>
              </a:rPr>
              <a:t>Attirb_2: Level of effort</a:t>
            </a:r>
          </a:p>
          <a:p>
            <a:pPr marL="0" indent="0">
              <a:buNone/>
            </a:pPr>
            <a:r>
              <a:rPr lang="en-US" sz="2000" dirty="0">
                <a:latin typeface="Apple Braille" pitchFamily="2" charset="0"/>
              </a:rPr>
              <a:t>Attrib_3: Difficulty of the task for most other people</a:t>
            </a:r>
          </a:p>
          <a:p>
            <a:pPr marL="0" indent="0">
              <a:buNone/>
            </a:pPr>
            <a:r>
              <a:rPr lang="en-US" sz="2000" dirty="0">
                <a:latin typeface="Apple Braille" pitchFamily="2" charset="0"/>
              </a:rPr>
              <a:t>Attrib_4: Luck</a:t>
            </a:r>
          </a:p>
          <a:p>
            <a:pPr marL="0" indent="0">
              <a:buNone/>
            </a:pPr>
            <a:r>
              <a:rPr lang="en-US" sz="2000" dirty="0">
                <a:latin typeface="Apple Braille" pitchFamily="2" charset="0"/>
              </a:rPr>
              <a:t>Attrib_5: Your current mood</a:t>
            </a:r>
          </a:p>
          <a:p>
            <a:pPr marL="0" indent="0">
              <a:buNone/>
            </a:pPr>
            <a:r>
              <a:rPr lang="en-US" sz="2000" dirty="0">
                <a:latin typeface="Apple Braille" pitchFamily="2" charset="0"/>
              </a:rPr>
              <a:t>Attrib_6: The testing conditions</a:t>
            </a:r>
          </a:p>
          <a:p>
            <a:pPr marL="0" indent="0">
              <a:buNone/>
            </a:pPr>
            <a:r>
              <a:rPr lang="en-US" sz="2000" dirty="0">
                <a:latin typeface="Apple Braille" pitchFamily="2" charset="0"/>
              </a:rPr>
              <a:t>Attrib_7: Your lack of problem-solving skill</a:t>
            </a:r>
          </a:p>
          <a:p>
            <a:pPr marL="0" indent="0">
              <a:buNone/>
            </a:pPr>
            <a:r>
              <a:rPr lang="en-US" sz="2000" dirty="0">
                <a:latin typeface="Apple Braille" pitchFamily="2" charset="0"/>
              </a:rPr>
              <a:t>Attrib_8: Difficulty of the task specifically for 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0728B7-E6E9-FC91-A4FD-A89A321DBA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971"/>
          <a:stretch/>
        </p:blipFill>
        <p:spPr>
          <a:xfrm>
            <a:off x="7432380" y="3494521"/>
            <a:ext cx="425941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07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8A792-8094-4D99-1502-8D2BA0795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D9893-5ACC-CFBF-E03B-6074647F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Some of the attributions are clearly external (e.g., luck), while others are distinctly internal (e.g., lack of problem-solving skill)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However, certain attributions fall into a more ambiguous category (e.g., difficulty of the task)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This ambiguity sparked my curiosity about how these attributions might cluster together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Additionally, I was interested in exploring the variations in results produced by different clustering methods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278F288-2D92-2518-10E6-767612C82722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6E14E74-E5E1-5FA9-0B93-F2F83AC3D2A3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DEDFD83-778D-F669-EB34-AEFC5583389F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41892A-6B59-116F-6919-E6881B3D371E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67034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5E18A-BE7C-0073-C92A-4475A32EB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03678-02CD-ECA5-5B25-7EC7068F9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To address the aforementioned curiosities, I created an app that contrasts two specific clustering methods of my choice: K-means and PAM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I selected K-means, considering its widespread use in the field of Social Psychology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Since K-means and PAM have comparable characteristics (e.g., use of centroids vs. medoids), I selected PAM for comparison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Additionally, users have the flexibility to set the number of clusters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9792109-ECAD-AEE2-CBE2-9193CA4D1C34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07C6803-6109-22D1-436B-CF626581DA97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D8144A-4407-C101-9CCD-CD933B2960D0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84A1805-9E82-77C7-3085-1CFDA88F4178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74835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818CA-EAD6-2A9D-ADBE-85256554C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(Number of Clusters = 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5032B-C9A8-1FBE-75E8-9D32BC9D2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35125"/>
            <a:ext cx="10639427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I set the minimum number to 1 in case one would prefer to have a clearer overview of all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DFA5AF-9D3C-4599-F30A-0AB6CE778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251" y="3232022"/>
            <a:ext cx="6473497" cy="3524378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F0DB9F6-5F36-506F-2CF9-7D01E9210303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30A44CB-83A8-4A08-3BE0-A0574D0C0020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7F1A338-5402-B6DE-B072-1035888E4652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22A086C-03FE-0E1A-35FA-BF0B77E59E92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65697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85CE1-EE51-5EEB-D3BA-18C62F88B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(Number of Clusters =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258E7-90E8-BF5D-3033-3CEB2DAC3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29199"/>
            <a:ext cx="10515600" cy="132556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Clusters were similarly distinguished in both methods, but K-means was more distinct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4C6194-48B0-3628-749C-F65674C84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390" y="1818546"/>
            <a:ext cx="5532904" cy="30827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8E9EC7-B564-39CC-20A6-5B1A24088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543" y="2098214"/>
            <a:ext cx="3571960" cy="273687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7E7E0-7C0E-5FCE-58B6-7BAD19BEC6DD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40FA885-73CF-7270-5D3A-04C768F1885F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27C391F-E702-2A79-5C4D-F68DB999128B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5F7B0E-4ED1-08DA-F4A0-74CD88D98C66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23798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85CE1-EE51-5EEB-D3BA-18C62F88B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(Number of Clusters = 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258E7-90E8-BF5D-3033-3CEB2DAC3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234" y="5201465"/>
            <a:ext cx="10515600" cy="1271719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Again, it appears that K-means performed better at distinguishing each cluster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5C7DC3-B933-C903-8E97-63D8118B8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186" y="1690688"/>
            <a:ext cx="5860713" cy="32369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60839A-D12A-325B-A48F-6DFE101E5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7006" y="1983098"/>
            <a:ext cx="3827997" cy="298465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DD22CE-761B-1A4E-3CBD-BE729E4614C9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D0ADFD2-5693-9D0C-4418-F95678786AE5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00DE0C-3C87-2FC3-4045-8926BFD032A8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AFE68F5-6F26-DE0E-1352-E47FABDECC80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57766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9506E-398B-5473-F035-493CAF3E0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CB370-0141-C44E-F482-B8F427DB1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Results from other numbers of clusters are not reported here, but overall, </a:t>
            </a:r>
            <a:r>
              <a:rPr lang="en-US" b="1" dirty="0"/>
              <a:t>K-means clustering</a:t>
            </a:r>
            <a:r>
              <a:rPr lang="en-US" dirty="0"/>
              <a:t> with </a:t>
            </a:r>
            <a:r>
              <a:rPr lang="en-US" b="1" dirty="0"/>
              <a:t>two clusters </a:t>
            </a:r>
            <a:r>
              <a:rPr lang="en-US" dirty="0"/>
              <a:t>appears to yield the best result in our data.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9D1B25-D508-9FC8-ABB4-E25593583005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37DDD75-65CF-18DB-7C97-40D50C2CF0EA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4ED31F-84D3-791C-FE75-73F0D8706CC6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7BDC85A-5358-5006-CA80-A1884D5C0947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26569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9506E-398B-5473-F035-493CAF3E0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CB370-0141-C44E-F482-B8F427DB1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The primary goals of this project: determining the better method (K-means vs. PAM) and identifying the optimal number of clusters Building on these results, further exploration can be conducted: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Examine which attributes are more likely to cluster together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Test potential differences between clusters concerning other variables in the original data (e.g., intellectual humility or agreeableness)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This app serves as a quick guide to selecting an effective clustering method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9D1B25-D508-9FC8-ABB4-E25593583005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37DDD75-65CF-18DB-7C97-40D50C2CF0EA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4ED31F-84D3-791C-FE75-73F0D8706CC6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7BDC85A-5358-5006-CA80-A1884D5C0947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06594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ABFB627-77E6-2247-8918-21EED6255385}"/>
              </a:ext>
            </a:extLst>
          </p:cNvPr>
          <p:cNvCxnSpPr>
            <a:cxnSpLocks/>
          </p:cNvCxnSpPr>
          <p:nvPr/>
        </p:nvCxnSpPr>
        <p:spPr>
          <a:xfrm>
            <a:off x="1453070" y="4293534"/>
            <a:ext cx="9253775" cy="0"/>
          </a:xfrm>
          <a:prstGeom prst="line">
            <a:avLst/>
          </a:prstGeom>
          <a:ln w="12700">
            <a:solidFill>
              <a:srgbClr val="FFC7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EE8004-DBA2-7347-A59D-568C1C3C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8000" b="1" dirty="0">
                <a:solidFill>
                  <a:srgbClr val="FFC700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T</a:t>
            </a:r>
            <a:r>
              <a:rPr lang="en-US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hank </a:t>
            </a:r>
            <a:r>
              <a:rPr lang="en-US" sz="8000" dirty="0">
                <a:solidFill>
                  <a:srgbClr val="FFC700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Y</a:t>
            </a:r>
            <a:r>
              <a:rPr lang="en-US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ou</a:t>
            </a:r>
          </a:p>
        </p:txBody>
      </p:sp>
    </p:spTree>
    <p:extLst>
      <p:ext uri="{BB962C8B-B14F-4D97-AF65-F5344CB8AC3E}">
        <p14:creationId xmlns:p14="http://schemas.microsoft.com/office/powerpoint/2010/main" val="827559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95A70-0453-3B17-0BDF-B0A0FC7578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K-means vs. PAM, </a:t>
            </a:r>
            <a:br>
              <a:rPr lang="en-US" sz="4800" b="1" dirty="0"/>
            </a:br>
            <a:r>
              <a:rPr lang="en-US" sz="4800" b="1" dirty="0"/>
              <a:t>Which Is Better For My Data?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67D9BC-FAF6-F0CC-2F57-1E72B072C8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93608"/>
            <a:ext cx="9144000" cy="1655762"/>
          </a:xfrm>
        </p:spPr>
        <p:txBody>
          <a:bodyPr/>
          <a:lstStyle/>
          <a:p>
            <a:r>
              <a:rPr lang="en-US" sz="2400" dirty="0"/>
              <a:t>DATA 824 Final Capstone Project</a:t>
            </a:r>
          </a:p>
          <a:p>
            <a:endParaRPr lang="en-US" sz="500" dirty="0"/>
          </a:p>
          <a:p>
            <a:r>
              <a:rPr lang="en-US" dirty="0"/>
              <a:t>Young Ju Ryu</a:t>
            </a:r>
          </a:p>
        </p:txBody>
      </p:sp>
    </p:spTree>
    <p:extLst>
      <p:ext uri="{BB962C8B-B14F-4D97-AF65-F5344CB8AC3E}">
        <p14:creationId xmlns:p14="http://schemas.microsoft.com/office/powerpoint/2010/main" val="881622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7C5F9A-4A2B-D949-AE64-70F69013F726}"/>
              </a:ext>
            </a:extLst>
          </p:cNvPr>
          <p:cNvCxnSpPr>
            <a:cxnSpLocks/>
          </p:cNvCxnSpPr>
          <p:nvPr/>
        </p:nvCxnSpPr>
        <p:spPr>
          <a:xfrm>
            <a:off x="3556000" y="3821391"/>
            <a:ext cx="464820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8779CB9-0D10-0440-A3EB-69E552EED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Hiragino Maru Gothic Pro W4" panose="020F0400000000000000" pitchFamily="34" charset="-128"/>
              </a:rPr>
              <a:t>Reaction to Failure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9C969B8-4F10-D046-92EA-C38F9E32F7D7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C0ED8D2-824A-1B4B-AF89-9A2D48B9F212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377F3D6-172E-724D-A1DB-2BF626211EED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21677D7-A336-DA49-A1A3-6F1F609A13EF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  <p:pic>
        <p:nvPicPr>
          <p:cNvPr id="6146" name="Picture 2" descr="Improvement Icons - Download Free Vector Icons | Noun Project">
            <a:extLst>
              <a:ext uri="{FF2B5EF4-FFF2-40B4-BE49-F238E27FC236}">
                <a16:creationId xmlns:a16="http://schemas.microsoft.com/office/drawing/2014/main" id="{4ABEE2E2-DC1D-5C4F-8E04-05768CA0D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695" y="2786125"/>
            <a:ext cx="1766951" cy="176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Self Esteem Icon HD Stock Images | Shutterstock">
            <a:extLst>
              <a:ext uri="{FF2B5EF4-FFF2-40B4-BE49-F238E27FC236}">
                <a16:creationId xmlns:a16="http://schemas.microsoft.com/office/drawing/2014/main" id="{85AD9558-AB6B-0646-BCD4-CB92C19CDA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2" t="18671" r="13077" b="29596"/>
          <a:stretch/>
        </p:blipFill>
        <p:spPr bwMode="auto">
          <a:xfrm>
            <a:off x="8454153" y="2786125"/>
            <a:ext cx="2291152" cy="176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0ADF7D0-5991-8F46-B0DB-DFAAFBC45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323" y="3403600"/>
            <a:ext cx="2291152" cy="943850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ea typeface="Hiragino Maru Gothic Pro W4" panose="020F0400000000000000" pitchFamily="34" charset="-128"/>
              </a:rPr>
              <a:t>Intellectual Failure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42BA7F0-CDC0-8A47-A31E-0701906EE73B}"/>
              </a:ext>
            </a:extLst>
          </p:cNvPr>
          <p:cNvSpPr txBox="1">
            <a:spLocks/>
          </p:cNvSpPr>
          <p:nvPr/>
        </p:nvSpPr>
        <p:spPr>
          <a:xfrm>
            <a:off x="941267" y="4927592"/>
            <a:ext cx="2777806" cy="106259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>
                <a:latin typeface="Apple Braille" pitchFamily="2" charset="0"/>
                <a:ea typeface="Hiragino Maru Gothic Pro W4" panose="020F0400000000000000" pitchFamily="34" charset="-128"/>
              </a:rPr>
              <a:t>Receptive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latin typeface="Apple Braille" pitchFamily="2" charset="0"/>
                <a:ea typeface="Hiragino Maru Gothic Pro W4" panose="020F0400000000000000" pitchFamily="34" charset="-128"/>
              </a:rPr>
              <a:t>Face weakness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latin typeface="Apple Braille" pitchFamily="2" charset="0"/>
                <a:ea typeface="Hiragino Maru Gothic Pro W4" panose="020F0400000000000000" pitchFamily="34" charset="-128"/>
              </a:rPr>
              <a:t>“How to improve”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2400" dirty="0">
              <a:latin typeface="Apple Braille" pitchFamily="2" charset="0"/>
              <a:ea typeface="Hiragino Maru Gothic Pro W4" panose="020F0400000000000000" pitchFamily="34" charset="-128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95FAC92-1CE1-9A40-B3F1-88FAFFE3AC3B}"/>
              </a:ext>
            </a:extLst>
          </p:cNvPr>
          <p:cNvSpPr txBox="1">
            <a:spLocks/>
          </p:cNvSpPr>
          <p:nvPr/>
        </p:nvSpPr>
        <p:spPr>
          <a:xfrm>
            <a:off x="7950200" y="4889495"/>
            <a:ext cx="3300533" cy="11006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>
                <a:latin typeface="Apple Braille" pitchFamily="2" charset="0"/>
                <a:ea typeface="Hiragino Maru Gothic Pro W4" panose="020F0400000000000000" pitchFamily="34" charset="-128"/>
              </a:rPr>
              <a:t>Defensive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latin typeface="Apple Braille" pitchFamily="2" charset="0"/>
                <a:ea typeface="Hiragino Maru Gothic Pro W4" panose="020F0400000000000000" pitchFamily="34" charset="-128"/>
              </a:rPr>
              <a:t>Ignore weakness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latin typeface="Apple Braille" pitchFamily="2" charset="0"/>
                <a:ea typeface="Hiragino Maru Gothic Pro W4" panose="020F0400000000000000" pitchFamily="34" charset="-128"/>
              </a:rPr>
              <a:t>“How to feel better”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2400" dirty="0">
              <a:latin typeface="Apple Braille" pitchFamily="2" charset="0"/>
              <a:ea typeface="Hiragino Maru Gothic Pro W4" panose="020F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36045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A6F1336-F907-E55A-7491-AFEE539E85AA}"/>
              </a:ext>
            </a:extLst>
          </p:cNvPr>
          <p:cNvSpPr txBox="1"/>
          <p:nvPr/>
        </p:nvSpPr>
        <p:spPr>
          <a:xfrm>
            <a:off x="805188" y="650785"/>
            <a:ext cx="110222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spc="-150" dirty="0">
                <a:latin typeface="Apple Braille" pitchFamily="2" charset="0"/>
                <a:ea typeface="+mj-ea"/>
              </a:rPr>
              <a:t>Receptivity to Failure</a:t>
            </a:r>
            <a:endParaRPr lang="ko-KR" altLang="en-US" sz="4000" spc="-150" dirty="0">
              <a:latin typeface="Apple Braille" pitchFamily="2" charset="0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AB89B1-0B33-DA1B-FE16-8D2667D3E6BE}"/>
              </a:ext>
            </a:extLst>
          </p:cNvPr>
          <p:cNvSpPr txBox="1"/>
          <p:nvPr/>
        </p:nvSpPr>
        <p:spPr>
          <a:xfrm>
            <a:off x="556053" y="1689421"/>
            <a:ext cx="11174627" cy="2916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spc="-150" dirty="0">
                <a:latin typeface="Apple Braille" pitchFamily="2" charset="0"/>
                <a:ea typeface="+mj-ea"/>
              </a:rPr>
              <a:t>↔ Defensiveness</a:t>
            </a:r>
          </a:p>
          <a:p>
            <a:pPr marL="457200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ko-KR" sz="2800" spc="-150" dirty="0">
                <a:latin typeface="Apple Braille" pitchFamily="2" charset="0"/>
                <a:ea typeface="+mj-ea"/>
              </a:rPr>
              <a:t>Promotes self-awareness, learning, performance, and growth </a:t>
            </a:r>
            <a:br>
              <a:rPr lang="en-US" altLang="ko-KR" sz="2800" spc="-150" dirty="0">
                <a:latin typeface="Apple Braille" pitchFamily="2" charset="0"/>
                <a:ea typeface="+mj-ea"/>
              </a:rPr>
            </a:br>
            <a:r>
              <a:rPr lang="en-US" altLang="ko-KR" sz="2000" spc="-150" dirty="0">
                <a:latin typeface="Apple Braille" pitchFamily="2" charset="0"/>
                <a:ea typeface="+mj-ea"/>
              </a:rPr>
              <a:t>(Diner &amp; Dweck, 1978; Sedikides &amp; </a:t>
            </a:r>
            <a:r>
              <a:rPr lang="en-US" altLang="ko-KR" sz="2000" spc="-150" dirty="0" err="1">
                <a:latin typeface="Apple Braille" pitchFamily="2" charset="0"/>
                <a:ea typeface="+mj-ea"/>
              </a:rPr>
              <a:t>Strube</a:t>
            </a:r>
            <a:r>
              <a:rPr lang="en-US" altLang="ko-KR" sz="2000" spc="-150" dirty="0">
                <a:latin typeface="Apple Braille" pitchFamily="2" charset="0"/>
                <a:ea typeface="+mj-ea"/>
              </a:rPr>
              <a:t>, 1997; McCrea &amp; Hirt, 2001)</a:t>
            </a:r>
            <a:endParaRPr lang="en-US" altLang="ko-KR" sz="2800" spc="-150" dirty="0">
              <a:latin typeface="Apple Braille" pitchFamily="2" charset="0"/>
              <a:ea typeface="+mj-ea"/>
            </a:endParaRPr>
          </a:p>
          <a:p>
            <a:pPr marL="457200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ko-KR" sz="2800" spc="-150" dirty="0">
                <a:latin typeface="Apple Braille" pitchFamily="2" charset="0"/>
                <a:ea typeface="+mj-ea"/>
              </a:rPr>
              <a:t>Eventually affects interpersonal, organizational, and societal level benefits </a:t>
            </a:r>
            <a:r>
              <a:rPr lang="en-US" altLang="ko-KR" sz="2000" spc="-150" dirty="0">
                <a:latin typeface="Apple Braille" pitchFamily="2" charset="0"/>
                <a:ea typeface="+mj-ea"/>
              </a:rPr>
              <a:t>(Argyris, 2002; Baumeister &amp; Cairns, 1992; Howell et al., 2017)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2ECB582-9BBC-B721-CCF9-F8C88A6615D8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B763F80-D537-5C87-79B2-D968BF372537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004E1FA-440D-309C-9B51-82263BDE1251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28550D8-DEF1-047F-DB30-AA9294A76924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25615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D3B49-1D05-729F-4393-D5D37FD56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Defensiveness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E42BF-EFFD-53EC-C1CC-DC7038A69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spc="-150" dirty="0">
                <a:latin typeface="Apple Braille" pitchFamily="2" charset="0"/>
                <a:ea typeface="+mj-ea"/>
              </a:rPr>
              <a:t>Self-serving biases: As failure undermines self-worth, individuals search for external (vs. internal) factors to attribute the failure to (Weiner, 1985)</a:t>
            </a:r>
          </a:p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8DD5391-2639-55C9-C6CC-B37EBB89FBD3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2652CCF-46D5-EE22-16F1-9CDD0FF9C13F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87F0C1-5C8F-8691-E919-AADA27AAD3A6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8FC3681-ECE8-149B-9217-75A3ACC2CA24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  <p:pic>
        <p:nvPicPr>
          <p:cNvPr id="1026" name="Picture 2" descr="Luciano failed his last geology test. As he discusses the test with you, he  says: ''It's totally my fault. I was born stupid. I'll probably fail all my  courses''. In this case,">
            <a:extLst>
              <a:ext uri="{FF2B5EF4-FFF2-40B4-BE49-F238E27FC236}">
                <a16:creationId xmlns:a16="http://schemas.microsoft.com/office/drawing/2014/main" id="{96797E79-581B-7B05-47D7-65CA404F60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9"/>
          <a:stretch/>
        </p:blipFill>
        <p:spPr bwMode="auto">
          <a:xfrm>
            <a:off x="6131827" y="3632201"/>
            <a:ext cx="4315550" cy="2235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759C7CD-8FCF-9D3E-5E22-D073C0EBCE3C}"/>
              </a:ext>
            </a:extLst>
          </p:cNvPr>
          <p:cNvGrpSpPr/>
          <p:nvPr/>
        </p:nvGrpSpPr>
        <p:grpSpPr>
          <a:xfrm>
            <a:off x="1156353" y="3632200"/>
            <a:ext cx="4276876" cy="2235200"/>
            <a:chOff x="6359374" y="3746500"/>
            <a:chExt cx="4276876" cy="2235200"/>
          </a:xfrm>
        </p:grpSpPr>
        <p:pic>
          <p:nvPicPr>
            <p:cNvPr id="1028" name="Picture 4" descr="Attribution Bias | Definition, Types &amp; Examples - Video &amp; Lesson Transcript  | Study.com">
              <a:extLst>
                <a:ext uri="{FF2B5EF4-FFF2-40B4-BE49-F238E27FC236}">
                  <a16:creationId xmlns:a16="http://schemas.microsoft.com/office/drawing/2014/main" id="{07F5DB70-4071-9FFE-8661-02A2B7320A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46"/>
            <a:stretch/>
          </p:blipFill>
          <p:spPr bwMode="auto">
            <a:xfrm>
              <a:off x="6359374" y="3746500"/>
              <a:ext cx="4276876" cy="2235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124C89-F9CA-F7D0-DE9E-B10A5BB7D3B2}"/>
                </a:ext>
              </a:extLst>
            </p:cNvPr>
            <p:cNvSpPr/>
            <p:nvPr/>
          </p:nvSpPr>
          <p:spPr>
            <a:xfrm>
              <a:off x="9176657" y="5634692"/>
              <a:ext cx="1453896" cy="347008"/>
            </a:xfrm>
            <a:prstGeom prst="rect">
              <a:avLst/>
            </a:prstGeom>
            <a:solidFill>
              <a:srgbClr val="59575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4540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6DE9-0D2D-0364-85DC-B99BBE090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Current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235DB-300F-BC70-A0B0-B9A574BF4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The dataset is a subset of a larger dataset that investigated the relationship between intellectual humility and defensiveness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Apart from addressing the primary research questions, my additional interest lay in exploring how various attribution sources would cluster together in our data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ym typeface="Wingdings" pitchFamily="2" charset="2"/>
              </a:rPr>
              <a:t> More specifically, this project aims to compare two different clustering methods (K-means and PAM) to determine which might be a more suitable method for this dataset.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72601AC-720B-6288-49EA-9A9740415EA8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9D90ECD-5B55-4A77-D713-E4C8FAAC44E1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C28EC4-5A5E-3D5E-4DDA-7F6D5136818A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51319A0-31A2-00DD-246E-6817CE7B953D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00327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32CA2-A6F4-1660-2C63-1484DB73D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- Participants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DA124-7899-1489-9974-0B88B5440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459 SONA participants were invited to the lab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These participants had enrolled in the introductory psychology course (PSYC 104) for the Fall 2023 semester. The majority were Freshmen (n = 380)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18 participants were excluded from the final dataset for either not providing consent or failing to pass the attention check item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The final dataset comprised 441 </a:t>
            </a:r>
            <a:br>
              <a:rPr lang="en-US" dirty="0"/>
            </a:br>
            <a:r>
              <a:rPr lang="en-US" dirty="0"/>
              <a:t>(298 Women, 137 Men, 4 Nonbinary, 3 Other)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D7DFD34-1D0E-044E-2F0C-8633A7252D5B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2C6C988-903A-0B3C-20A9-F46066ECEB01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BEC5C2-75DF-3EE4-382A-E2519EDBE0A1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A815864-DCDC-AD3B-DA91-96E610F9C431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90409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C2C78-3F66-7872-6E9A-C8A72568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-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22DC8-44CE-7832-6F62-B393C3821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71200" cy="435133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Participants were asked to take a “cognitive performance test”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dirty="0"/>
              <a:t>Materials selected from: Pattern Recognition Task (</a:t>
            </a:r>
            <a:r>
              <a:rPr lang="en-US" dirty="0">
                <a:hlinkClick r:id="rId2"/>
              </a:rPr>
              <a:t>https://www.intelligencetest.com/questions/pattern-recognition/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- 5 difficult quizzes </a:t>
            </a:r>
            <a:r>
              <a:rPr lang="en-US" dirty="0">
                <a:sym typeface="Wingdings" pitchFamily="2" charset="2"/>
              </a:rPr>
              <a:t> thus intended to be a failure experience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- e.g., 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6B8507-A1F8-8A23-6CA7-CD8B7D582D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407" r="13395"/>
          <a:stretch/>
        </p:blipFill>
        <p:spPr>
          <a:xfrm>
            <a:off x="1884751" y="4107698"/>
            <a:ext cx="3807811" cy="192227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06405F7-85AC-75F4-D092-6A5777C130CC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68E93F-94EF-85A9-B39C-893B1AA07E92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8178912-86BF-77E7-D250-E7D9F24AC89D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A5E60DC-6460-0974-5B04-3325C0D4BEA6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87130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74B16-5413-74CA-8C65-F5FC92359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-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3904B-FC3F-E7CE-1952-E975539A2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2. Participants were subsequently given feedback on their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10F662-7915-5BF3-302A-AFA8C01F332B}"/>
              </a:ext>
            </a:extLst>
          </p:cNvPr>
          <p:cNvSpPr txBox="1"/>
          <p:nvPr/>
        </p:nvSpPr>
        <p:spPr>
          <a:xfrm>
            <a:off x="1495317" y="3400240"/>
            <a:ext cx="8227684" cy="19927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100" spc="-150" dirty="0">
                <a:latin typeface="Apple Braille" pitchFamily="2" charset="0"/>
                <a:ea typeface="+mj-ea"/>
              </a:rPr>
              <a:t>Out of 5 quizzes, you answered # correctly (# / 5).</a:t>
            </a:r>
          </a:p>
          <a:p>
            <a:pPr>
              <a:lnSpc>
                <a:spcPct val="150000"/>
              </a:lnSpc>
            </a:pPr>
            <a:endParaRPr lang="en-US" altLang="ko-KR" sz="100" spc="-150" dirty="0">
              <a:latin typeface="Apple Braille" pitchFamily="2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100" spc="-150" dirty="0">
                <a:latin typeface="Apple Braille" pitchFamily="2" charset="0"/>
                <a:ea typeface="+mj-ea"/>
              </a:rPr>
              <a:t>To help you understand how your problem-solving skill compares to others, prior studies show that 67% of individuals within your peer group answered all five quiz items correctly.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ABE679A-30C2-BEFC-0784-C3F70C152DDA}"/>
              </a:ext>
            </a:extLst>
          </p:cNvPr>
          <p:cNvSpPr/>
          <p:nvPr/>
        </p:nvSpPr>
        <p:spPr>
          <a:xfrm>
            <a:off x="8520434" y="3464961"/>
            <a:ext cx="240632" cy="580429"/>
          </a:xfrm>
          <a:prstGeom prst="rightBrac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pple Braille" pitchFamily="2" charset="0"/>
            </a:endParaRP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A3F041-2DEB-D802-845B-E46C1546F781}"/>
              </a:ext>
            </a:extLst>
          </p:cNvPr>
          <p:cNvSpPr/>
          <p:nvPr/>
        </p:nvSpPr>
        <p:spPr>
          <a:xfrm>
            <a:off x="9626747" y="4334911"/>
            <a:ext cx="299304" cy="853722"/>
          </a:xfrm>
          <a:prstGeom prst="rightBrac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pple Braille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0F9D2D-CAA5-B908-8B98-C3F9DD5F0F91}"/>
              </a:ext>
            </a:extLst>
          </p:cNvPr>
          <p:cNvSpPr txBox="1"/>
          <p:nvPr/>
        </p:nvSpPr>
        <p:spPr>
          <a:xfrm>
            <a:off x="8779855" y="3558032"/>
            <a:ext cx="1835902" cy="369332"/>
          </a:xfrm>
          <a:prstGeom prst="rect">
            <a:avLst/>
          </a:prstGeom>
          <a:solidFill>
            <a:srgbClr val="FFC00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800" spc="-150" dirty="0">
                <a:latin typeface="Apple Braille" pitchFamily="2" charset="0"/>
                <a:ea typeface="+mj-ea"/>
              </a:rPr>
              <a:t>True feedback</a:t>
            </a:r>
            <a:endParaRPr lang="en-US" dirty="0">
              <a:latin typeface="Apple Braille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CEFF2F-D11A-15B2-5AE7-00DBAD906AFC}"/>
              </a:ext>
            </a:extLst>
          </p:cNvPr>
          <p:cNvSpPr txBox="1"/>
          <p:nvPr/>
        </p:nvSpPr>
        <p:spPr>
          <a:xfrm>
            <a:off x="9950115" y="4570984"/>
            <a:ext cx="1950336" cy="369332"/>
          </a:xfrm>
          <a:prstGeom prst="rect">
            <a:avLst/>
          </a:prstGeom>
          <a:solidFill>
            <a:srgbClr val="00356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800" spc="-150" dirty="0">
                <a:solidFill>
                  <a:schemeClr val="bg1"/>
                </a:solidFill>
                <a:latin typeface="Apple Braille" pitchFamily="2" charset="0"/>
                <a:ea typeface="+mj-ea"/>
              </a:rPr>
              <a:t>False </a:t>
            </a:r>
            <a:r>
              <a:rPr lang="en-US" altLang="ko-KR" spc="-150" dirty="0">
                <a:solidFill>
                  <a:schemeClr val="bg1"/>
                </a:solidFill>
                <a:latin typeface="Apple Braille" pitchFamily="2" charset="0"/>
                <a:ea typeface="+mj-ea"/>
              </a:rPr>
              <a:t>information</a:t>
            </a:r>
            <a:endParaRPr lang="en-US" dirty="0">
              <a:solidFill>
                <a:schemeClr val="bg1"/>
              </a:solidFill>
              <a:latin typeface="Apple Braille" pitchFamily="2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EB4C15-3286-E9C4-F60A-1F76AE2479C5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DB2AA45-466D-42D1-2AF8-53525E8DDE88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25F2C9-AC97-53E8-EC1F-4458934A9FA4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2E773AB-E517-626A-91F6-067F6DD928BD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48783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1893</TotalTime>
  <Words>974</Words>
  <Application>Microsoft Macintosh PowerPoint</Application>
  <PresentationFormat>Widescreen</PresentationFormat>
  <Paragraphs>121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Courier New</vt:lpstr>
      <vt:lpstr>Hiragino Maru Gothic Pro W4</vt:lpstr>
      <vt:lpstr>Arial</vt:lpstr>
      <vt:lpstr>Apple Braille</vt:lpstr>
      <vt:lpstr>Calibri</vt:lpstr>
      <vt:lpstr>Arial Rounded MT Bold</vt:lpstr>
      <vt:lpstr>Office Theme</vt:lpstr>
      <vt:lpstr>Before I Begin…</vt:lpstr>
      <vt:lpstr>K-means vs. PAM,  Which Is Better For My Data?</vt:lpstr>
      <vt:lpstr>Reaction to Failure</vt:lpstr>
      <vt:lpstr>PowerPoint Presentation</vt:lpstr>
      <vt:lpstr>Defensiveness</vt:lpstr>
      <vt:lpstr>The Current Data</vt:lpstr>
      <vt:lpstr>Data Collection - Participants</vt:lpstr>
      <vt:lpstr>Data Collection - Procedure</vt:lpstr>
      <vt:lpstr>Data Collection - Procedure</vt:lpstr>
      <vt:lpstr>Data Collection - Procedure</vt:lpstr>
      <vt:lpstr>The Current Data</vt:lpstr>
      <vt:lpstr>Questions</vt:lpstr>
      <vt:lpstr>Shiny App</vt:lpstr>
      <vt:lpstr>Results (Number of Clusters = 1)</vt:lpstr>
      <vt:lpstr>Results (Number of Clusters = 2)</vt:lpstr>
      <vt:lpstr>Results (Number of Clusters = 4)</vt:lpstr>
      <vt:lpstr>Discussion</vt:lpstr>
      <vt:lpstr>Discussion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Ryu, Young Ju</dc:creator>
  <cp:lastModifiedBy>Ryu, Young Ju</cp:lastModifiedBy>
  <cp:revision>7</cp:revision>
  <dcterms:created xsi:type="dcterms:W3CDTF">2023-12-05T23:16:59Z</dcterms:created>
  <dcterms:modified xsi:type="dcterms:W3CDTF">2023-12-07T21:55:35Z</dcterms:modified>
</cp:coreProperties>
</file>

<file path=docProps/thumbnail.jpeg>
</file>